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image" Target="../media/image20.wmf"/><Relationship Id="rId1" Type="http://schemas.openxmlformats.org/officeDocument/2006/relationships/image" Target="../media/image19.wmf"/><Relationship Id="rId5" Type="http://schemas.openxmlformats.org/officeDocument/2006/relationships/image" Target="../media/image23.wmf"/><Relationship Id="rId4" Type="http://schemas.openxmlformats.org/officeDocument/2006/relationships/image" Target="../media/image22.w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32.wmf"/><Relationship Id="rId3" Type="http://schemas.openxmlformats.org/officeDocument/2006/relationships/image" Target="../media/image27.wmf"/><Relationship Id="rId7" Type="http://schemas.openxmlformats.org/officeDocument/2006/relationships/image" Target="../media/image31.wmf"/><Relationship Id="rId2" Type="http://schemas.openxmlformats.org/officeDocument/2006/relationships/image" Target="../media/image26.wmf"/><Relationship Id="rId1" Type="http://schemas.openxmlformats.org/officeDocument/2006/relationships/image" Target="../media/image25.emf"/><Relationship Id="rId6" Type="http://schemas.openxmlformats.org/officeDocument/2006/relationships/image" Target="../media/image30.wmf"/><Relationship Id="rId5" Type="http://schemas.openxmlformats.org/officeDocument/2006/relationships/image" Target="../media/image29.wmf"/><Relationship Id="rId4" Type="http://schemas.openxmlformats.org/officeDocument/2006/relationships/image" Target="../media/image28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wmf"/><Relationship Id="rId7" Type="http://schemas.openxmlformats.org/officeDocument/2006/relationships/image" Target="../media/image39.wmf"/><Relationship Id="rId2" Type="http://schemas.openxmlformats.org/officeDocument/2006/relationships/image" Target="../media/image34.wmf"/><Relationship Id="rId1" Type="http://schemas.openxmlformats.org/officeDocument/2006/relationships/image" Target="../media/image33.emf"/><Relationship Id="rId6" Type="http://schemas.openxmlformats.org/officeDocument/2006/relationships/image" Target="../media/image38.wmf"/><Relationship Id="rId5" Type="http://schemas.openxmlformats.org/officeDocument/2006/relationships/image" Target="../media/image37.wmf"/><Relationship Id="rId4" Type="http://schemas.openxmlformats.org/officeDocument/2006/relationships/image" Target="../media/image36.wmf"/></Relationships>
</file>

<file path=ppt/media/image1.wmf>
</file>

<file path=ppt/media/image10.wmf>
</file>

<file path=ppt/media/image11.png>
</file>

<file path=ppt/media/image13.wmf>
</file>

<file path=ppt/media/image14.png>
</file>

<file path=ppt/media/image15.wmf>
</file>

<file path=ppt/media/image16.wmf>
</file>

<file path=ppt/media/image17.wmf>
</file>

<file path=ppt/media/image18.png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png>
</file>

<file path=ppt/media/image26.wmf>
</file>

<file path=ppt/media/image27.wmf>
</file>

<file path=ppt/media/image29.wmf>
</file>

<file path=ppt/media/image3.wmf>
</file>

<file path=ppt/media/image30.wmf>
</file>

<file path=ppt/media/image31.wmf>
</file>

<file path=ppt/media/image32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473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103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805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24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438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4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743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1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940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00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426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7C005-E2E4-4C79-844F-F8CC71D43093}" type="datetimeFigureOut">
              <a:rPr lang="zh-CN" altLang="en-US" smtClean="0"/>
              <a:t>2019/10/24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2F0A1-A985-49E6-9293-D5C4056DD3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113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wmf"/><Relationship Id="rId13" Type="http://schemas.openxmlformats.org/officeDocument/2006/relationships/oleObject" Target="../embeddings/oleObject5.bin"/><Relationship Id="rId18" Type="http://schemas.openxmlformats.org/officeDocument/2006/relationships/image" Target="../media/image7.wmf"/><Relationship Id="rId3" Type="http://schemas.openxmlformats.org/officeDocument/2006/relationships/image" Target="../media/image11.png"/><Relationship Id="rId21" Type="http://schemas.openxmlformats.org/officeDocument/2006/relationships/oleObject" Target="../embeddings/oleObject9.bin"/><Relationship Id="rId7" Type="http://schemas.openxmlformats.org/officeDocument/2006/relationships/oleObject" Target="../embeddings/oleObject2.bin"/><Relationship Id="rId12" Type="http://schemas.openxmlformats.org/officeDocument/2006/relationships/image" Target="../media/image4.wmf"/><Relationship Id="rId17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6.wmf"/><Relationship Id="rId20" Type="http://schemas.openxmlformats.org/officeDocument/2006/relationships/image" Target="../media/image8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wmf"/><Relationship Id="rId11" Type="http://schemas.openxmlformats.org/officeDocument/2006/relationships/oleObject" Target="../embeddings/oleObject4.bin"/><Relationship Id="rId24" Type="http://schemas.openxmlformats.org/officeDocument/2006/relationships/image" Target="../media/image10.wmf"/><Relationship Id="rId5" Type="http://schemas.openxmlformats.org/officeDocument/2006/relationships/oleObject" Target="../embeddings/oleObject1.bin"/><Relationship Id="rId15" Type="http://schemas.openxmlformats.org/officeDocument/2006/relationships/oleObject" Target="../embeddings/oleObject6.bin"/><Relationship Id="rId23" Type="http://schemas.openxmlformats.org/officeDocument/2006/relationships/oleObject" Target="../embeddings/oleObject10.bin"/><Relationship Id="rId10" Type="http://schemas.openxmlformats.org/officeDocument/2006/relationships/image" Target="../media/image3.wmf"/><Relationship Id="rId19" Type="http://schemas.openxmlformats.org/officeDocument/2006/relationships/oleObject" Target="../embeddings/oleObject8.bin"/><Relationship Id="rId4" Type="http://schemas.openxmlformats.org/officeDocument/2006/relationships/image" Target="../media/image12.emf"/><Relationship Id="rId9" Type="http://schemas.openxmlformats.org/officeDocument/2006/relationships/oleObject" Target="../embeddings/oleObject3.bin"/><Relationship Id="rId14" Type="http://schemas.openxmlformats.org/officeDocument/2006/relationships/image" Target="../media/image5.wmf"/><Relationship Id="rId22" Type="http://schemas.openxmlformats.org/officeDocument/2006/relationships/image" Target="../media/image9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1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3" Type="http://schemas.openxmlformats.org/officeDocument/2006/relationships/image" Target="../media/image18.png"/><Relationship Id="rId7" Type="http://schemas.openxmlformats.org/officeDocument/2006/relationships/image" Target="../media/image1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7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13" Type="http://schemas.openxmlformats.org/officeDocument/2006/relationships/image" Target="../media/image23.wmf"/><Relationship Id="rId3" Type="http://schemas.openxmlformats.org/officeDocument/2006/relationships/image" Target="../media/image24.png"/><Relationship Id="rId7" Type="http://schemas.openxmlformats.org/officeDocument/2006/relationships/image" Target="../media/image20.wmf"/><Relationship Id="rId12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22.wmf"/><Relationship Id="rId5" Type="http://schemas.openxmlformats.org/officeDocument/2006/relationships/image" Target="../media/image19.wmf"/><Relationship Id="rId10" Type="http://schemas.openxmlformats.org/officeDocument/2006/relationships/oleObject" Target="../embeddings/oleObject18.bin"/><Relationship Id="rId4" Type="http://schemas.openxmlformats.org/officeDocument/2006/relationships/oleObject" Target="../embeddings/oleObject15.bin"/><Relationship Id="rId9" Type="http://schemas.openxmlformats.org/officeDocument/2006/relationships/image" Target="../media/image21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wmf"/><Relationship Id="rId13" Type="http://schemas.openxmlformats.org/officeDocument/2006/relationships/oleObject" Target="../embeddings/oleObject25.bin"/><Relationship Id="rId18" Type="http://schemas.openxmlformats.org/officeDocument/2006/relationships/image" Target="../media/image32.wmf"/><Relationship Id="rId3" Type="http://schemas.openxmlformats.org/officeDocument/2006/relationships/oleObject" Target="../embeddings/oleObject20.bin"/><Relationship Id="rId7" Type="http://schemas.openxmlformats.org/officeDocument/2006/relationships/oleObject" Target="../embeddings/oleObject22.bin"/><Relationship Id="rId12" Type="http://schemas.openxmlformats.org/officeDocument/2006/relationships/image" Target="../media/image29.wmf"/><Relationship Id="rId17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1.wmf"/><Relationship Id="rId1" Type="http://schemas.openxmlformats.org/officeDocument/2006/relationships/vmlDrawing" Target="../drawings/vmlDrawing5.vml"/><Relationship Id="rId6" Type="http://schemas.openxmlformats.org/officeDocument/2006/relationships/image" Target="../media/image26.wmf"/><Relationship Id="rId11" Type="http://schemas.openxmlformats.org/officeDocument/2006/relationships/oleObject" Target="../embeddings/oleObject24.bin"/><Relationship Id="rId5" Type="http://schemas.openxmlformats.org/officeDocument/2006/relationships/oleObject" Target="../embeddings/oleObject21.bin"/><Relationship Id="rId15" Type="http://schemas.openxmlformats.org/officeDocument/2006/relationships/oleObject" Target="../embeddings/oleObject26.bin"/><Relationship Id="rId10" Type="http://schemas.openxmlformats.org/officeDocument/2006/relationships/image" Target="../media/image28.emf"/><Relationship Id="rId4" Type="http://schemas.openxmlformats.org/officeDocument/2006/relationships/image" Target="../media/image25.emf"/><Relationship Id="rId9" Type="http://schemas.openxmlformats.org/officeDocument/2006/relationships/oleObject" Target="../embeddings/oleObject23.bin"/><Relationship Id="rId14" Type="http://schemas.openxmlformats.org/officeDocument/2006/relationships/image" Target="../media/image30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wmf"/><Relationship Id="rId13" Type="http://schemas.openxmlformats.org/officeDocument/2006/relationships/oleObject" Target="../embeddings/oleObject33.bin"/><Relationship Id="rId3" Type="http://schemas.openxmlformats.org/officeDocument/2006/relationships/oleObject" Target="../embeddings/oleObject28.bin"/><Relationship Id="rId7" Type="http://schemas.openxmlformats.org/officeDocument/2006/relationships/oleObject" Target="../embeddings/oleObject30.bin"/><Relationship Id="rId12" Type="http://schemas.openxmlformats.org/officeDocument/2006/relationships/image" Target="../media/image37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9.wmf"/><Relationship Id="rId1" Type="http://schemas.openxmlformats.org/officeDocument/2006/relationships/vmlDrawing" Target="../drawings/vmlDrawing6.vml"/><Relationship Id="rId6" Type="http://schemas.openxmlformats.org/officeDocument/2006/relationships/image" Target="../media/image34.wmf"/><Relationship Id="rId11" Type="http://schemas.openxmlformats.org/officeDocument/2006/relationships/oleObject" Target="../embeddings/oleObject32.bin"/><Relationship Id="rId5" Type="http://schemas.openxmlformats.org/officeDocument/2006/relationships/oleObject" Target="../embeddings/oleObject29.bin"/><Relationship Id="rId15" Type="http://schemas.openxmlformats.org/officeDocument/2006/relationships/oleObject" Target="../embeddings/oleObject34.bin"/><Relationship Id="rId10" Type="http://schemas.openxmlformats.org/officeDocument/2006/relationships/image" Target="../media/image36.wmf"/><Relationship Id="rId4" Type="http://schemas.openxmlformats.org/officeDocument/2006/relationships/image" Target="../media/image33.emf"/><Relationship Id="rId9" Type="http://schemas.openxmlformats.org/officeDocument/2006/relationships/oleObject" Target="../embeddings/oleObject31.bin"/><Relationship Id="rId14" Type="http://schemas.openxmlformats.org/officeDocument/2006/relationships/image" Target="../media/image3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圓角矩形 20"/>
          <p:cNvSpPr/>
          <p:nvPr/>
        </p:nvSpPr>
        <p:spPr>
          <a:xfrm>
            <a:off x="4182569" y="589121"/>
            <a:ext cx="4788819" cy="595280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74" y="671837"/>
            <a:ext cx="2782649" cy="2292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0" y="0"/>
            <a:ext cx="7086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1.Please 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determine 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the power supplied by the voltage source </a:t>
            </a:r>
            <a:r>
              <a:rPr lang="en-US" altLang="zh-CN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 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Fig. 1</a:t>
            </a:r>
            <a:r>
              <a:rPr lang="en-US" altLang="zh-CN" sz="1350" kern="1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.</a:t>
            </a:r>
            <a:endParaRPr lang="zh-CN" altLang="zh-CN" sz="1350" kern="100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14481"/>
            <a:ext cx="3920631" cy="2727983"/>
          </a:xfrm>
          <a:prstGeom prst="rect">
            <a:avLst/>
          </a:prstGeom>
        </p:spPr>
      </p:pic>
      <p:graphicFrame>
        <p:nvGraphicFramePr>
          <p:cNvPr id="10" name="物件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320720"/>
              </p:ext>
            </p:extLst>
          </p:nvPr>
        </p:nvGraphicFramePr>
        <p:xfrm>
          <a:off x="1147698" y="3473133"/>
          <a:ext cx="4064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5" name="Equation" r:id="rId5" imgW="406080" imgH="469800" progId="Equation.DSMT4">
                  <p:embed/>
                </p:oleObj>
              </mc:Choice>
              <mc:Fallback>
                <p:oleObj name="Equation" r:id="rId5" imgW="4060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7698" y="3473133"/>
                        <a:ext cx="4064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物件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925044"/>
              </p:ext>
            </p:extLst>
          </p:nvPr>
        </p:nvGraphicFramePr>
        <p:xfrm>
          <a:off x="1557338" y="5281613"/>
          <a:ext cx="3937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6" name="Equation" r:id="rId7" imgW="393480" imgH="469800" progId="Equation.DSMT4">
                  <p:embed/>
                </p:oleObj>
              </mc:Choice>
              <mc:Fallback>
                <p:oleObj name="Equation" r:id="rId7" imgW="3934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57338" y="5281613"/>
                        <a:ext cx="3937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物件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6499144"/>
              </p:ext>
            </p:extLst>
          </p:nvPr>
        </p:nvGraphicFramePr>
        <p:xfrm>
          <a:off x="3300413" y="5365750"/>
          <a:ext cx="3937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7" name="Equation" r:id="rId9" imgW="393480" imgH="469800" progId="Equation.DSMT4">
                  <p:embed/>
                </p:oleObj>
              </mc:Choice>
              <mc:Fallback>
                <p:oleObj name="Equation" r:id="rId9" imgW="3934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00413" y="5365750"/>
                        <a:ext cx="3937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物件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8331737"/>
              </p:ext>
            </p:extLst>
          </p:nvPr>
        </p:nvGraphicFramePr>
        <p:xfrm>
          <a:off x="4294981" y="654566"/>
          <a:ext cx="2306637" cy="1303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8" name="Equation" r:id="rId11" imgW="2654280" imgH="1498320" progId="Equation.DSMT4">
                  <p:embed/>
                </p:oleObj>
              </mc:Choice>
              <mc:Fallback>
                <p:oleObj name="Equation" r:id="rId11" imgW="2654280" imgH="1498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294981" y="654566"/>
                        <a:ext cx="2306637" cy="1303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物件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3892026"/>
              </p:ext>
            </p:extLst>
          </p:nvPr>
        </p:nvGraphicFramePr>
        <p:xfrm>
          <a:off x="4283868" y="3340617"/>
          <a:ext cx="2317750" cy="1312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9" name="Equation" r:id="rId13" imgW="2666880" imgH="1511280" progId="Equation.DSMT4">
                  <p:embed/>
                </p:oleObj>
              </mc:Choice>
              <mc:Fallback>
                <p:oleObj name="Equation" r:id="rId13" imgW="2666880" imgH="1511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283868" y="3340617"/>
                        <a:ext cx="2317750" cy="1312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物件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097107"/>
              </p:ext>
            </p:extLst>
          </p:nvPr>
        </p:nvGraphicFramePr>
        <p:xfrm>
          <a:off x="4272756" y="1973490"/>
          <a:ext cx="2328862" cy="1314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0" name="Equation" r:id="rId15" imgW="2679480" imgH="1511280" progId="Equation.DSMT4">
                  <p:embed/>
                </p:oleObj>
              </mc:Choice>
              <mc:Fallback>
                <p:oleObj name="Equation" r:id="rId15" imgW="2679480" imgH="1511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272756" y="1973490"/>
                        <a:ext cx="2328862" cy="1314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物件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8393769"/>
              </p:ext>
            </p:extLst>
          </p:nvPr>
        </p:nvGraphicFramePr>
        <p:xfrm>
          <a:off x="2747963" y="3565525"/>
          <a:ext cx="3937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1" name="Equation" r:id="rId17" imgW="393480" imgH="469800" progId="Equation.DSMT4">
                  <p:embed/>
                </p:oleObj>
              </mc:Choice>
              <mc:Fallback>
                <p:oleObj name="Equation" r:id="rId17" imgW="3934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747963" y="3565525"/>
                        <a:ext cx="3937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物件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5607030"/>
              </p:ext>
            </p:extLst>
          </p:nvPr>
        </p:nvGraphicFramePr>
        <p:xfrm>
          <a:off x="2754313" y="4384675"/>
          <a:ext cx="3937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2" name="Equation" r:id="rId19" imgW="393480" imgH="469800" progId="Equation.DSMT4">
                  <p:embed/>
                </p:oleObj>
              </mc:Choice>
              <mc:Fallback>
                <p:oleObj name="Equation" r:id="rId19" imgW="3934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754313" y="4384675"/>
                        <a:ext cx="3937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物件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1991878"/>
              </p:ext>
            </p:extLst>
          </p:nvPr>
        </p:nvGraphicFramePr>
        <p:xfrm>
          <a:off x="2098675" y="4384675"/>
          <a:ext cx="3937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" name="Equation" r:id="rId21" imgW="393480" imgH="469800" progId="Equation.DSMT4">
                  <p:embed/>
                </p:oleObj>
              </mc:Choice>
              <mc:Fallback>
                <p:oleObj name="Equation" r:id="rId21" imgW="3934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2098675" y="4384675"/>
                        <a:ext cx="393700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物件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4068265"/>
              </p:ext>
            </p:extLst>
          </p:nvPr>
        </p:nvGraphicFramePr>
        <p:xfrm>
          <a:off x="4321296" y="4706157"/>
          <a:ext cx="4560644" cy="14355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" name="Equation" r:id="rId23" imgW="5244840" imgH="1650960" progId="Equation.DSMT4">
                  <p:embed/>
                </p:oleObj>
              </mc:Choice>
              <mc:Fallback>
                <p:oleObj name="Equation" r:id="rId23" imgW="5244840" imgH="1650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4321296" y="4706157"/>
                        <a:ext cx="4560644" cy="14355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5572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圓角矩形 1"/>
          <p:cNvSpPr/>
          <p:nvPr/>
        </p:nvSpPr>
        <p:spPr>
          <a:xfrm>
            <a:off x="4671052" y="497086"/>
            <a:ext cx="4289367" cy="534676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46994" y="127754"/>
            <a:ext cx="25187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2.Please 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find </a:t>
            </a:r>
            <a:r>
              <a:rPr lang="en-US" altLang="zh-CN" i="1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V</a:t>
            </a:r>
            <a:r>
              <a:rPr lang="en-US" altLang="zh-CN" i="1" kern="100" baseline="-25000" dirty="0">
                <a:latin typeface="Times New Roman" panose="02020603050405020304" pitchFamily="18" charset="0"/>
                <a:ea typeface="標楷體" panose="03000509000000000000" pitchFamily="65" charset="-120"/>
              </a:rPr>
              <a:t>o</a:t>
            </a:r>
            <a:r>
              <a:rPr lang="en-US" altLang="zh-CN" i="1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in Fig. 2.</a:t>
            </a:r>
            <a:endParaRPr lang="zh-CN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78" y="801667"/>
            <a:ext cx="4609874" cy="2667512"/>
          </a:xfrm>
          <a:prstGeom prst="rect">
            <a:avLst/>
          </a:prstGeom>
        </p:spPr>
      </p:pic>
      <p:graphicFrame>
        <p:nvGraphicFramePr>
          <p:cNvPr id="9" name="物件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5292623"/>
              </p:ext>
            </p:extLst>
          </p:nvPr>
        </p:nvGraphicFramePr>
        <p:xfrm>
          <a:off x="4821238" y="855663"/>
          <a:ext cx="3721100" cy="430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8" name="Equation" r:id="rId4" imgW="3720960" imgH="4305240" progId="Equation.DSMT4">
                  <p:embed/>
                </p:oleObj>
              </mc:Choice>
              <mc:Fallback>
                <p:oleObj name="Equation" r:id="rId4" imgW="3720960" imgH="4305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21238" y="855663"/>
                        <a:ext cx="3721100" cy="430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7248135" y="3008313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①</a:t>
            </a:r>
          </a:p>
        </p:txBody>
      </p:sp>
      <p:sp>
        <p:nvSpPr>
          <p:cNvPr id="4" name="矩形 3"/>
          <p:cNvSpPr/>
          <p:nvPr/>
        </p:nvSpPr>
        <p:spPr>
          <a:xfrm>
            <a:off x="6400237" y="3713493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②</a:t>
            </a:r>
          </a:p>
        </p:txBody>
      </p:sp>
      <p:sp>
        <p:nvSpPr>
          <p:cNvPr id="8" name="矩形 7"/>
          <p:cNvSpPr/>
          <p:nvPr/>
        </p:nvSpPr>
        <p:spPr>
          <a:xfrm>
            <a:off x="5169816" y="4296662"/>
            <a:ext cx="556952" cy="4322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5125126" y="4359592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①②</a:t>
            </a:r>
          </a:p>
        </p:txBody>
      </p:sp>
      <p:sp>
        <p:nvSpPr>
          <p:cNvPr id="11" name="矩形 10"/>
          <p:cNvSpPr/>
          <p:nvPr/>
        </p:nvSpPr>
        <p:spPr>
          <a:xfrm>
            <a:off x="5062451" y="497086"/>
            <a:ext cx="62675" cy="5918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 flipH="1">
            <a:off x="2460567" y="506585"/>
            <a:ext cx="2641534" cy="6699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 rot="5400000" flipH="1">
            <a:off x="1719895" y="1237757"/>
            <a:ext cx="1556158" cy="7481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向下箭號 13"/>
          <p:cNvSpPr/>
          <p:nvPr/>
        </p:nvSpPr>
        <p:spPr>
          <a:xfrm>
            <a:off x="2428272" y="1919292"/>
            <a:ext cx="139403" cy="216131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4896196" y="2712372"/>
            <a:ext cx="83389" cy="29594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 flipH="1">
            <a:off x="3221091" y="2974816"/>
            <a:ext cx="1758494" cy="6699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 rot="5400000" flipH="1" flipV="1">
            <a:off x="2497389" y="2239047"/>
            <a:ext cx="1526465" cy="790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下箭號 17"/>
          <p:cNvSpPr/>
          <p:nvPr/>
        </p:nvSpPr>
        <p:spPr>
          <a:xfrm flipH="1" flipV="1">
            <a:off x="3171023" y="1279183"/>
            <a:ext cx="179843" cy="236162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340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圓角矩形 10"/>
          <p:cNvSpPr/>
          <p:nvPr/>
        </p:nvSpPr>
        <p:spPr>
          <a:xfrm>
            <a:off x="5020393" y="4292736"/>
            <a:ext cx="3553829" cy="209143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圓角矩形 8"/>
          <p:cNvSpPr/>
          <p:nvPr/>
        </p:nvSpPr>
        <p:spPr>
          <a:xfrm>
            <a:off x="81615" y="1005840"/>
            <a:ext cx="4548574" cy="53783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8064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3.Please 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determine the node voltages defined in Fig. 3.</a:t>
            </a:r>
            <a:endParaRPr lang="zh-CN" altLang="en-US" dirty="0"/>
          </a:p>
        </p:txBody>
      </p:sp>
      <p:pic>
        <p:nvPicPr>
          <p:cNvPr id="3074" name="Picture 2" descr="b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201" y="497291"/>
            <a:ext cx="3940175" cy="3393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物件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8390890"/>
              </p:ext>
            </p:extLst>
          </p:nvPr>
        </p:nvGraphicFramePr>
        <p:xfrm>
          <a:off x="357616" y="1247025"/>
          <a:ext cx="4076700" cy="5137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Equation" r:id="rId4" imgW="4876560" imgH="6146640" progId="Equation.DSMT4">
                  <p:embed/>
                </p:oleObj>
              </mc:Choice>
              <mc:Fallback>
                <p:oleObj name="Equation" r:id="rId4" imgW="4876560" imgH="6146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7616" y="1247025"/>
                        <a:ext cx="4076700" cy="5137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橢圓 7"/>
          <p:cNvSpPr/>
          <p:nvPr/>
        </p:nvSpPr>
        <p:spPr>
          <a:xfrm>
            <a:off x="6329680" y="448544"/>
            <a:ext cx="857250" cy="194206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" name="物件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8285750"/>
              </p:ext>
            </p:extLst>
          </p:nvPr>
        </p:nvGraphicFramePr>
        <p:xfrm>
          <a:off x="5415280" y="3136669"/>
          <a:ext cx="91440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Equation" r:id="rId6" imgW="914400" imgH="198720" progId="Equation.DSMT4">
                  <p:embed/>
                </p:oleObj>
              </mc:Choice>
              <mc:Fallback>
                <p:oleObj name="Equation" r:id="rId6" imgW="914400" imgH="198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15280" y="3136669"/>
                        <a:ext cx="914400" cy="198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4727861"/>
              </p:ext>
            </p:extLst>
          </p:nvPr>
        </p:nvGraphicFramePr>
        <p:xfrm>
          <a:off x="5311318" y="5154808"/>
          <a:ext cx="3009900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" name="Equation" r:id="rId8" imgW="3009600" imgH="876240" progId="Equation.DSMT4">
                  <p:embed/>
                </p:oleObj>
              </mc:Choice>
              <mc:Fallback>
                <p:oleObj name="Equation" r:id="rId8" imgW="3009600" imgH="876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11318" y="5154808"/>
                        <a:ext cx="3009900" cy="876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967713" y="3446268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①</a:t>
            </a:r>
          </a:p>
        </p:txBody>
      </p:sp>
      <p:sp>
        <p:nvSpPr>
          <p:cNvPr id="6" name="矩形 5"/>
          <p:cNvSpPr/>
          <p:nvPr/>
        </p:nvSpPr>
        <p:spPr>
          <a:xfrm>
            <a:off x="3266971" y="455247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②</a:t>
            </a:r>
          </a:p>
        </p:txBody>
      </p:sp>
      <p:sp>
        <p:nvSpPr>
          <p:cNvPr id="12" name="矩形 11"/>
          <p:cNvSpPr/>
          <p:nvPr/>
        </p:nvSpPr>
        <p:spPr>
          <a:xfrm>
            <a:off x="4145948" y="5663338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③</a:t>
            </a:r>
          </a:p>
        </p:txBody>
      </p:sp>
      <p:sp>
        <p:nvSpPr>
          <p:cNvPr id="13" name="文字方塊 12"/>
          <p:cNvSpPr txBox="1"/>
          <p:nvPr/>
        </p:nvSpPr>
        <p:spPr>
          <a:xfrm>
            <a:off x="5216266" y="4626739"/>
            <a:ext cx="29676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聯</a:t>
            </a:r>
            <a:r>
              <a:rPr lang="zh-CN" altLang="en-US" sz="2000" dirty="0" smtClean="0"/>
              <a:t>立</a:t>
            </a:r>
            <a:r>
              <a:rPr lang="zh-TW" altLang="en-US" sz="2000" dirty="0"/>
              <a:t>①②</a:t>
            </a:r>
            <a:r>
              <a:rPr lang="zh-TW" altLang="en-US" sz="2000" dirty="0" smtClean="0"/>
              <a:t>③</a:t>
            </a:r>
            <a:r>
              <a:rPr lang="zh-CN" altLang="en-US" sz="2000" dirty="0" smtClean="0"/>
              <a:t>可得</a:t>
            </a:r>
            <a:r>
              <a:rPr lang="en-US" altLang="zh-CN" sz="2000" dirty="0" smtClean="0"/>
              <a:t>: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05308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圓角矩形 13"/>
          <p:cNvSpPr/>
          <p:nvPr/>
        </p:nvSpPr>
        <p:spPr>
          <a:xfrm>
            <a:off x="3446761" y="737359"/>
            <a:ext cx="5009213" cy="552161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098" name="Picture 2" descr="GOFGIZKMK{(XZ~PV$I_E1{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27" y="920748"/>
            <a:ext cx="3169259" cy="2515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0" y="0"/>
            <a:ext cx="58064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4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. (20%) Please determine the mesh currents defined in Fig. </a:t>
            </a:r>
            <a:endParaRPr lang="zh-CN" altLang="en-US" dirty="0"/>
          </a:p>
        </p:txBody>
      </p:sp>
      <p:graphicFrame>
        <p:nvGraphicFramePr>
          <p:cNvPr id="12" name="物件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1740041"/>
              </p:ext>
            </p:extLst>
          </p:nvPr>
        </p:nvGraphicFramePr>
        <p:xfrm>
          <a:off x="4149558" y="920748"/>
          <a:ext cx="2237488" cy="16398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7" name="Equation" r:id="rId4" imgW="1206360" imgH="888840" progId="Equation.DSMT4">
                  <p:embed/>
                </p:oleObj>
              </mc:Choice>
              <mc:Fallback>
                <p:oleObj name="Equation" r:id="rId4" imgW="1206360" imgH="8888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49558" y="920748"/>
                        <a:ext cx="2237488" cy="16398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物件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7786521"/>
              </p:ext>
            </p:extLst>
          </p:nvPr>
        </p:nvGraphicFramePr>
        <p:xfrm>
          <a:off x="4143783" y="2210994"/>
          <a:ext cx="2281237" cy="84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8" name="Equation" r:id="rId6" imgW="1231560" imgH="457200" progId="Equation.DSMT4">
                  <p:embed/>
                </p:oleObj>
              </mc:Choice>
              <mc:Fallback>
                <p:oleObj name="Equation" r:id="rId6" imgW="123156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43783" y="2210994"/>
                        <a:ext cx="2281237" cy="844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物件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1668712"/>
              </p:ext>
            </p:extLst>
          </p:nvPr>
        </p:nvGraphicFramePr>
        <p:xfrm>
          <a:off x="4311650" y="3065463"/>
          <a:ext cx="3802063" cy="84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" name="Equation" r:id="rId8" imgW="2057400" imgH="457200" progId="Equation.DSMT4">
                  <p:embed/>
                </p:oleObj>
              </mc:Choice>
              <mc:Fallback>
                <p:oleObj name="Equation" r:id="rId8" imgW="20574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11650" y="3065463"/>
                        <a:ext cx="3802063" cy="844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物件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656719"/>
              </p:ext>
            </p:extLst>
          </p:nvPr>
        </p:nvGraphicFramePr>
        <p:xfrm>
          <a:off x="4335463" y="3935413"/>
          <a:ext cx="2555875" cy="779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0" name="Equation" r:id="rId10" imgW="1498320" imgH="457200" progId="Equation.DSMT4">
                  <p:embed/>
                </p:oleObj>
              </mc:Choice>
              <mc:Fallback>
                <p:oleObj name="Equation" r:id="rId10" imgW="149832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335463" y="3935413"/>
                        <a:ext cx="2555875" cy="779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矩形 17"/>
          <p:cNvSpPr/>
          <p:nvPr/>
        </p:nvSpPr>
        <p:spPr>
          <a:xfrm>
            <a:off x="6387046" y="265037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①</a:t>
            </a:r>
          </a:p>
        </p:txBody>
      </p:sp>
      <p:sp>
        <p:nvSpPr>
          <p:cNvPr id="19" name="矩形 18"/>
          <p:cNvSpPr/>
          <p:nvPr/>
        </p:nvSpPr>
        <p:spPr>
          <a:xfrm>
            <a:off x="6628889" y="3487738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②</a:t>
            </a:r>
          </a:p>
        </p:txBody>
      </p:sp>
      <p:sp>
        <p:nvSpPr>
          <p:cNvPr id="20" name="矩形 19"/>
          <p:cNvSpPr/>
          <p:nvPr/>
        </p:nvSpPr>
        <p:spPr>
          <a:xfrm>
            <a:off x="5971548" y="4312524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③</a:t>
            </a:r>
          </a:p>
        </p:txBody>
      </p:sp>
      <p:sp>
        <p:nvSpPr>
          <p:cNvPr id="21" name="文字方塊 20"/>
          <p:cNvSpPr txBox="1"/>
          <p:nvPr/>
        </p:nvSpPr>
        <p:spPr>
          <a:xfrm>
            <a:off x="4185300" y="4690598"/>
            <a:ext cx="3358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聯立方程</a:t>
            </a:r>
            <a:r>
              <a:rPr lang="zh-TW" altLang="en-US" dirty="0"/>
              <a:t>①②</a:t>
            </a:r>
            <a:r>
              <a:rPr lang="zh-TW" altLang="en-US" dirty="0" smtClean="0"/>
              <a:t>③</a:t>
            </a:r>
            <a:r>
              <a:rPr lang="zh-CN" altLang="en-US" dirty="0"/>
              <a:t>可以</a:t>
            </a:r>
            <a:r>
              <a:rPr lang="zh-CN" altLang="en-US" dirty="0" smtClean="0"/>
              <a:t>得到：</a:t>
            </a:r>
            <a:endParaRPr lang="en-US" altLang="zh-CN" dirty="0" smtClean="0"/>
          </a:p>
          <a:p>
            <a:endParaRPr lang="zh-TW" altLang="en-US" dirty="0"/>
          </a:p>
        </p:txBody>
      </p:sp>
      <p:graphicFrame>
        <p:nvGraphicFramePr>
          <p:cNvPr id="24" name="物件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944589"/>
              </p:ext>
            </p:extLst>
          </p:nvPr>
        </p:nvGraphicFramePr>
        <p:xfrm>
          <a:off x="4203700" y="5011738"/>
          <a:ext cx="1481138" cy="1106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1" name="Equation" r:id="rId12" imgW="952200" imgH="711000" progId="Equation.DSMT4">
                  <p:embed/>
                </p:oleObj>
              </mc:Choice>
              <mc:Fallback>
                <p:oleObj name="Equation" r:id="rId12" imgW="95220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203700" y="5011738"/>
                        <a:ext cx="1481138" cy="1106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字方塊 2"/>
          <p:cNvSpPr txBox="1"/>
          <p:nvPr/>
        </p:nvSpPr>
        <p:spPr>
          <a:xfrm>
            <a:off x="3529786" y="3073238"/>
            <a:ext cx="652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KVL</a:t>
            </a:r>
            <a:r>
              <a:rPr lang="zh-CN" altLang="en-US" dirty="0" smtClean="0"/>
              <a:t>：</a:t>
            </a:r>
            <a:endParaRPr lang="zh-TW" altLang="en-US" dirty="0"/>
          </a:p>
        </p:txBody>
      </p:sp>
      <p:sp>
        <p:nvSpPr>
          <p:cNvPr id="22" name="文字方塊 21"/>
          <p:cNvSpPr txBox="1"/>
          <p:nvPr/>
        </p:nvSpPr>
        <p:spPr>
          <a:xfrm>
            <a:off x="3510797" y="3918700"/>
            <a:ext cx="671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KVL</a:t>
            </a:r>
            <a:r>
              <a:rPr lang="zh-CN" altLang="en-US" dirty="0" smtClean="0"/>
              <a:t>：</a:t>
            </a:r>
            <a:endParaRPr lang="zh-TW" altLang="en-US" dirty="0"/>
          </a:p>
        </p:txBody>
      </p:sp>
      <p:sp>
        <p:nvSpPr>
          <p:cNvPr id="4" name="圓角矩形 3"/>
          <p:cNvSpPr/>
          <p:nvPr/>
        </p:nvSpPr>
        <p:spPr>
          <a:xfrm>
            <a:off x="713532" y="2380871"/>
            <a:ext cx="2110449" cy="943339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圓角矩形 22"/>
          <p:cNvSpPr/>
          <p:nvPr/>
        </p:nvSpPr>
        <p:spPr>
          <a:xfrm>
            <a:off x="764103" y="1290131"/>
            <a:ext cx="873503" cy="833540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 rot="5400000">
            <a:off x="3465997" y="2753565"/>
            <a:ext cx="642112" cy="899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4"/>
          <p:cNvSpPr/>
          <p:nvPr/>
        </p:nvSpPr>
        <p:spPr>
          <a:xfrm>
            <a:off x="3175927" y="2477465"/>
            <a:ext cx="608941" cy="831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向左箭號 6"/>
          <p:cNvSpPr/>
          <p:nvPr/>
        </p:nvSpPr>
        <p:spPr>
          <a:xfrm>
            <a:off x="3015044" y="2433499"/>
            <a:ext cx="182880" cy="154431"/>
          </a:xfrm>
          <a:prstGeom prst="lef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 25"/>
          <p:cNvSpPr/>
          <p:nvPr/>
        </p:nvSpPr>
        <p:spPr>
          <a:xfrm>
            <a:off x="1412571" y="4055807"/>
            <a:ext cx="2117215" cy="10556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矩形 26"/>
          <p:cNvSpPr/>
          <p:nvPr/>
        </p:nvSpPr>
        <p:spPr>
          <a:xfrm rot="5400000">
            <a:off x="549229" y="3205760"/>
            <a:ext cx="1812945" cy="8626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上箭號 7"/>
          <p:cNvSpPr/>
          <p:nvPr/>
        </p:nvSpPr>
        <p:spPr>
          <a:xfrm>
            <a:off x="1375108" y="2250108"/>
            <a:ext cx="161185" cy="142153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957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圓角矩形 16"/>
          <p:cNvSpPr/>
          <p:nvPr/>
        </p:nvSpPr>
        <p:spPr>
          <a:xfrm>
            <a:off x="2746933" y="2799374"/>
            <a:ext cx="4327199" cy="338529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764930" y="124850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8252486"/>
              </p:ext>
            </p:extLst>
          </p:nvPr>
        </p:nvGraphicFramePr>
        <p:xfrm>
          <a:off x="2487055" y="454601"/>
          <a:ext cx="4238625" cy="214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6" name="Visio" r:id="rId3" imgW="16697405" imgH="8458371" progId="Visio.Drawing.15">
                  <p:embed/>
                </p:oleObj>
              </mc:Choice>
              <mc:Fallback>
                <p:oleObj name="Visio" r:id="rId3" imgW="16697405" imgH="845837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7055" y="454601"/>
                        <a:ext cx="4238625" cy="2143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0" y="0"/>
            <a:ext cx="58064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5.(20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%) Please determine Vo in Fig. 5.</a:t>
            </a:r>
            <a:endParaRPr lang="zh-CN" altLang="en-US" dirty="0"/>
          </a:p>
        </p:txBody>
      </p:sp>
      <p:graphicFrame>
        <p:nvGraphicFramePr>
          <p:cNvPr id="9" name="物件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1685367"/>
              </p:ext>
            </p:extLst>
          </p:nvPr>
        </p:nvGraphicFramePr>
        <p:xfrm>
          <a:off x="3197959" y="1656356"/>
          <a:ext cx="1651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7" name="Equation" r:id="rId5" imgW="164880" imgH="228600" progId="Equation.DSMT4">
                  <p:embed/>
                </p:oleObj>
              </mc:Choice>
              <mc:Fallback>
                <p:oleObj name="Equation" r:id="rId5" imgW="1648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97959" y="1656356"/>
                        <a:ext cx="1651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物件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7262483"/>
              </p:ext>
            </p:extLst>
          </p:nvPr>
        </p:nvGraphicFramePr>
        <p:xfrm>
          <a:off x="5024893" y="416965"/>
          <a:ext cx="16510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8" name="Equation" r:id="rId7" imgW="164880" imgH="228600" progId="Equation.DSMT4">
                  <p:embed/>
                </p:oleObj>
              </mc:Choice>
              <mc:Fallback>
                <p:oleObj name="Equation" r:id="rId7" imgW="1648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24893" y="416965"/>
                        <a:ext cx="16510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物件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2720880"/>
              </p:ext>
            </p:extLst>
          </p:nvPr>
        </p:nvGraphicFramePr>
        <p:xfrm>
          <a:off x="3228975" y="918929"/>
          <a:ext cx="152400" cy="219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9" name="Equation" r:id="rId9" imgW="152400" imgH="219002" progId="Equation.DSMT4">
                  <p:embed/>
                </p:oleObj>
              </mc:Choice>
              <mc:Fallback>
                <p:oleObj name="Equation" r:id="rId9" imgW="152400" imgH="219002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28975" y="918929"/>
                        <a:ext cx="152400" cy="219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物件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9891489"/>
              </p:ext>
            </p:extLst>
          </p:nvPr>
        </p:nvGraphicFramePr>
        <p:xfrm>
          <a:off x="3296863" y="3034668"/>
          <a:ext cx="3032306" cy="55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50" name="Equation" r:id="rId11" imgW="2158920" imgH="393480" progId="Equation.DSMT4">
                  <p:embed/>
                </p:oleObj>
              </mc:Choice>
              <mc:Fallback>
                <p:oleObj name="Equation" r:id="rId11" imgW="215892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296863" y="3034668"/>
                        <a:ext cx="3032306" cy="55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物件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2524274"/>
              </p:ext>
            </p:extLst>
          </p:nvPr>
        </p:nvGraphicFramePr>
        <p:xfrm>
          <a:off x="3424238" y="3582988"/>
          <a:ext cx="1581150" cy="101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51" name="Equation" r:id="rId13" imgW="990360" imgH="634680" progId="Equation.DSMT4">
                  <p:embed/>
                </p:oleObj>
              </mc:Choice>
              <mc:Fallback>
                <p:oleObj name="Equation" r:id="rId13" imgW="990360" imgH="634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424238" y="3582988"/>
                        <a:ext cx="1581150" cy="1012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物件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2816639"/>
              </p:ext>
            </p:extLst>
          </p:nvPr>
        </p:nvGraphicFramePr>
        <p:xfrm>
          <a:off x="3220663" y="4638998"/>
          <a:ext cx="1857375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52" name="Equation" r:id="rId15" imgW="1143000" imgH="228600" progId="Equation.DSMT4">
                  <p:embed/>
                </p:oleObj>
              </mc:Choice>
              <mc:Fallback>
                <p:oleObj name="Equation" r:id="rId15" imgW="11430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220663" y="4638998"/>
                        <a:ext cx="1857375" cy="37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物件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6986658"/>
              </p:ext>
            </p:extLst>
          </p:nvPr>
        </p:nvGraphicFramePr>
        <p:xfrm>
          <a:off x="3144838" y="5053013"/>
          <a:ext cx="2028825" cy="90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53" name="Equation" r:id="rId17" imgW="1422360" imgH="634680" progId="Equation.DSMT4">
                  <p:embed/>
                </p:oleObj>
              </mc:Choice>
              <mc:Fallback>
                <p:oleObj name="Equation" r:id="rId17" imgW="1422360" imgH="634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144838" y="5053013"/>
                        <a:ext cx="2028825" cy="904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/>
          <p:cNvSpPr/>
          <p:nvPr/>
        </p:nvSpPr>
        <p:spPr>
          <a:xfrm>
            <a:off x="6397099" y="3126477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①</a:t>
            </a:r>
          </a:p>
        </p:txBody>
      </p:sp>
      <p:sp>
        <p:nvSpPr>
          <p:cNvPr id="3" name="矩形 2"/>
          <p:cNvSpPr/>
          <p:nvPr/>
        </p:nvSpPr>
        <p:spPr>
          <a:xfrm>
            <a:off x="4870289" y="422648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3543089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圓角矩形 13"/>
          <p:cNvSpPr/>
          <p:nvPr/>
        </p:nvSpPr>
        <p:spPr>
          <a:xfrm>
            <a:off x="4180741" y="1535647"/>
            <a:ext cx="4281615" cy="411700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571500" y="71217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0593169"/>
              </p:ext>
            </p:extLst>
          </p:nvPr>
        </p:nvGraphicFramePr>
        <p:xfrm>
          <a:off x="-29202" y="1857715"/>
          <a:ext cx="4048125" cy="282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0" name="Visio" r:id="rId3" imgW="7372446" imgH="5143500" progId="Visio.Drawing.15">
                  <p:embed/>
                </p:oleObj>
              </mc:Choice>
              <mc:Fallback>
                <p:oleObj name="Visio" r:id="rId3" imgW="7372446" imgH="514350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29202" y="1857715"/>
                        <a:ext cx="4048125" cy="28289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-1" y="0"/>
            <a:ext cx="83614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6. (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20%) </a:t>
            </a:r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(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a) Please find V1 in Fig. 6. (5%)</a:t>
            </a:r>
          </a:p>
          <a:p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     (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b) Please find Vo in terms of Vi. (5%)</a:t>
            </a:r>
          </a:p>
          <a:p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     (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c) If the op-amp power supplies are ±16V, what is </a:t>
            </a:r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the allowable 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range of Vi without </a:t>
            </a:r>
            <a:endParaRPr lang="en-US" altLang="zh-CN" kern="100" dirty="0" smtClean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 </a:t>
            </a:r>
            <a:r>
              <a:rPr lang="en-US" altLang="zh-CN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          saturation </a:t>
            </a:r>
            <a:r>
              <a:rPr lang="en-US" altLang="zh-CN" kern="100" dirty="0">
                <a:latin typeface="Times New Roman" panose="02020603050405020304" pitchFamily="18" charset="0"/>
                <a:ea typeface="標楷體" panose="03000509000000000000" pitchFamily="65" charset="-120"/>
              </a:rPr>
              <a:t>region? (10%)</a:t>
            </a:r>
            <a:endParaRPr lang="zh-CN" altLang="en-US" dirty="0"/>
          </a:p>
        </p:txBody>
      </p:sp>
      <p:graphicFrame>
        <p:nvGraphicFramePr>
          <p:cNvPr id="9" name="物件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2351759"/>
              </p:ext>
            </p:extLst>
          </p:nvPr>
        </p:nvGraphicFramePr>
        <p:xfrm>
          <a:off x="4739514" y="1633757"/>
          <a:ext cx="1637668" cy="4881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1" name="Equation" r:id="rId5" imgW="1320480" imgH="393480" progId="Equation.DSMT4">
                  <p:embed/>
                </p:oleObj>
              </mc:Choice>
              <mc:Fallback>
                <p:oleObj name="Equation" r:id="rId5" imgW="132048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39514" y="1633757"/>
                        <a:ext cx="1637668" cy="4881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物件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856682"/>
              </p:ext>
            </p:extLst>
          </p:nvPr>
        </p:nvGraphicFramePr>
        <p:xfrm>
          <a:off x="4739514" y="2156219"/>
          <a:ext cx="2236013" cy="5332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2" name="Equation" r:id="rId7" imgW="1650960" imgH="393480" progId="Equation.DSMT4">
                  <p:embed/>
                </p:oleObj>
              </mc:Choice>
              <mc:Fallback>
                <p:oleObj name="Equation" r:id="rId7" imgW="165096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39514" y="2156219"/>
                        <a:ext cx="2236013" cy="5332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物件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4818419"/>
              </p:ext>
            </p:extLst>
          </p:nvPr>
        </p:nvGraphicFramePr>
        <p:xfrm>
          <a:off x="5374519" y="3320177"/>
          <a:ext cx="1287681" cy="880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3" name="Equation" r:id="rId9" imgW="1002960" imgH="685800" progId="Equation.DSMT4">
                  <p:embed/>
                </p:oleObj>
              </mc:Choice>
              <mc:Fallback>
                <p:oleObj name="Equation" r:id="rId9" imgW="1002960" imgH="685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74519" y="3320177"/>
                        <a:ext cx="1287681" cy="880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文字方塊 11"/>
          <p:cNvSpPr txBox="1"/>
          <p:nvPr/>
        </p:nvSpPr>
        <p:spPr>
          <a:xfrm>
            <a:off x="4564452" y="3275475"/>
            <a:ext cx="40102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/>
              <a:t>（</a:t>
            </a:r>
            <a:r>
              <a:rPr lang="en-US" altLang="zh-CN" sz="1600" dirty="0"/>
              <a:t>c</a:t>
            </a:r>
            <a:r>
              <a:rPr lang="zh-CN" altLang="en-US" sz="1600" dirty="0" smtClean="0"/>
              <a:t>）令</a:t>
            </a:r>
            <a:endParaRPr lang="zh-TW" altLang="en-US" sz="1600" dirty="0"/>
          </a:p>
        </p:txBody>
      </p:sp>
      <p:graphicFrame>
        <p:nvGraphicFramePr>
          <p:cNvPr id="13" name="物件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5646465"/>
              </p:ext>
            </p:extLst>
          </p:nvPr>
        </p:nvGraphicFramePr>
        <p:xfrm>
          <a:off x="4891088" y="2678113"/>
          <a:ext cx="3360737" cy="55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4" name="Equation" r:id="rId11" imgW="2400120" imgH="393480" progId="Equation.DSMT4">
                  <p:embed/>
                </p:oleObj>
              </mc:Choice>
              <mc:Fallback>
                <p:oleObj name="Equation" r:id="rId11" imgW="240012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891088" y="2678113"/>
                        <a:ext cx="3360737" cy="552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物件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2438875"/>
              </p:ext>
            </p:extLst>
          </p:nvPr>
        </p:nvGraphicFramePr>
        <p:xfrm>
          <a:off x="5374519" y="4220594"/>
          <a:ext cx="1593257" cy="8779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5" name="Equation" r:id="rId13" imgW="1244520" imgH="685800" progId="Equation.DSMT4">
                  <p:embed/>
                </p:oleObj>
              </mc:Choice>
              <mc:Fallback>
                <p:oleObj name="Equation" r:id="rId13" imgW="1244520" imgH="685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374519" y="4220594"/>
                        <a:ext cx="1593257" cy="8779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文字方塊 15"/>
          <p:cNvSpPr txBox="1"/>
          <p:nvPr/>
        </p:nvSpPr>
        <p:spPr>
          <a:xfrm>
            <a:off x="5050886" y="4185611"/>
            <a:ext cx="3037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又</a:t>
            </a:r>
            <a:endParaRPr lang="zh-TW" altLang="en-US" sz="1400" dirty="0"/>
          </a:p>
        </p:txBody>
      </p:sp>
      <p:graphicFrame>
        <p:nvGraphicFramePr>
          <p:cNvPr id="17" name="物件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4858174"/>
              </p:ext>
            </p:extLst>
          </p:nvPr>
        </p:nvGraphicFramePr>
        <p:xfrm>
          <a:off x="5153133" y="5143025"/>
          <a:ext cx="1606550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6" name="Equation" r:id="rId15" imgW="1054080" imgH="228600" progId="Equation.DSMT4">
                  <p:embed/>
                </p:oleObj>
              </mc:Choice>
              <mc:Fallback>
                <p:oleObj name="Equation" r:id="rId15" imgW="10540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153133" y="5143025"/>
                        <a:ext cx="1606550" cy="347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3738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689</TotalTime>
  <Words>156</Words>
  <Application>Microsoft Office PowerPoint</Application>
  <PresentationFormat>如螢幕大小 (4:3)</PresentationFormat>
  <Paragraphs>26</Paragraphs>
  <Slides>6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3</vt:i4>
      </vt:variant>
      <vt:variant>
        <vt:lpstr>投影片標題</vt:lpstr>
      </vt:variant>
      <vt:variant>
        <vt:i4>6</vt:i4>
      </vt:variant>
    </vt:vector>
  </HeadingPairs>
  <TitlesOfParts>
    <vt:vector size="18" baseType="lpstr">
      <vt:lpstr>等线</vt:lpstr>
      <vt:lpstr>等线</vt:lpstr>
      <vt:lpstr>新細明體</vt:lpstr>
      <vt:lpstr>標楷體</vt:lpstr>
      <vt:lpstr>Arial</vt:lpstr>
      <vt:lpstr>Calibri</vt:lpstr>
      <vt:lpstr>Calibri Light</vt:lpstr>
      <vt:lpstr>Times New Roman</vt:lpstr>
      <vt:lpstr>Office 佈景主題</vt:lpstr>
      <vt:lpstr>Equation</vt:lpstr>
      <vt:lpstr>Visio</vt:lpstr>
      <vt:lpstr>MathType 7.0 Equation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ETML_GUEST</dc:creator>
  <cp:lastModifiedBy>学镕 蔡</cp:lastModifiedBy>
  <cp:revision>48</cp:revision>
  <dcterms:created xsi:type="dcterms:W3CDTF">2019-10-18T05:44:52Z</dcterms:created>
  <dcterms:modified xsi:type="dcterms:W3CDTF">2019-10-24T12:53:36Z</dcterms:modified>
</cp:coreProperties>
</file>